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262" r:id="rId3"/>
    <p:sldId id="322" r:id="rId4"/>
    <p:sldId id="259" r:id="rId5"/>
    <p:sldId id="261" r:id="rId6"/>
    <p:sldId id="263" r:id="rId7"/>
    <p:sldId id="264" r:id="rId8"/>
    <p:sldId id="283" r:id="rId9"/>
    <p:sldId id="360" r:id="rId10"/>
    <p:sldId id="359" r:id="rId11"/>
    <p:sldId id="269" r:id="rId12"/>
    <p:sldId id="290" r:id="rId13"/>
    <p:sldId id="292" r:id="rId14"/>
    <p:sldId id="293" r:id="rId15"/>
    <p:sldId id="294" r:id="rId16"/>
    <p:sldId id="278" r:id="rId17"/>
    <p:sldId id="270" r:id="rId18"/>
    <p:sldId id="279" r:id="rId19"/>
    <p:sldId id="276" r:id="rId20"/>
    <p:sldId id="352" r:id="rId21"/>
    <p:sldId id="329" r:id="rId22"/>
    <p:sldId id="331" r:id="rId23"/>
    <p:sldId id="333" r:id="rId24"/>
    <p:sldId id="314" r:id="rId25"/>
    <p:sldId id="361" r:id="rId26"/>
    <p:sldId id="315" r:id="rId27"/>
    <p:sldId id="363" r:id="rId28"/>
    <p:sldId id="362" r:id="rId29"/>
    <p:sldId id="355" r:id="rId30"/>
    <p:sldId id="357" r:id="rId31"/>
    <p:sldId id="317" r:id="rId32"/>
    <p:sldId id="356" r:id="rId33"/>
    <p:sldId id="271" r:id="rId34"/>
    <p:sldId id="277" r:id="rId35"/>
    <p:sldId id="272" r:id="rId36"/>
    <p:sldId id="358" r:id="rId37"/>
    <p:sldId id="273" r:id="rId38"/>
    <p:sldId id="274" r:id="rId39"/>
    <p:sldId id="275" r:id="rId40"/>
    <p:sldId id="281" r:id="rId41"/>
    <p:sldId id="280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5" autoAdjust="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DB0F9C-0451-4E0A-B190-058DBCE1B1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D3071-B848-4D36-953D-1C36FE0DB09C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300163" y="803275"/>
            <a:ext cx="4259262" cy="31940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fr-FR" smtClean="0"/>
              <a:t>Lien étroit homozygotie C282Y et hémochromatose en Europe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53ED5-3859-4B05-B2FB-BE1A90D09D4C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300163" y="803275"/>
            <a:ext cx="4259262" cy="31940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fr-FR" smtClean="0"/>
              <a:t>Mais aussi de par le monde (NB existe uniquement chez les blancs)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D948B-060D-4EB0-B43E-9AA3415D98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D1D8-2647-444F-9F04-90F298DDDC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043F-84E0-4F28-8A6D-544D61EC34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079D-6315-45CE-8B9C-64B4F02E1B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3731-5A59-4399-B5C0-A2AAADF25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20AF-7C91-41DF-8288-2C51312C93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C621-1E71-432A-875F-E8281679E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16509-D18D-4D40-96B5-903B59DFC4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46C10-E54A-48EA-A26B-D4C8C5A02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E51C-5098-42F4-B5A4-71C3633D63C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FE73-F057-4CFA-9547-F72ADC0EA2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6DC66-50E8-42F2-82D3-78D752A131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CC30F7-6E17-4B0C-9C02-EDAECDA672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800" dirty="0" smtClean="0"/>
              <a:t>HEMOCHROMATOSE GENETIQUE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Dr Caroline </a:t>
            </a:r>
            <a:r>
              <a:rPr lang="fr-FR" smtClean="0"/>
              <a:t>JACQUART - de </a:t>
            </a:r>
            <a:r>
              <a:rPr lang="fr-FR" dirty="0" smtClean="0"/>
              <a:t>KERGUENEC</a:t>
            </a:r>
          </a:p>
          <a:p>
            <a:pPr eaLnBrk="1" hangingPunct="1">
              <a:defRPr/>
            </a:pPr>
            <a:r>
              <a:rPr lang="fr-FR" dirty="0" smtClean="0"/>
              <a:t>www.ferif-parcourshemochromatose.fr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iles.tpe-hemochromatose-genetique.webnode.fr/200000038-6426a661a3/10.%20Photo%202,%20homme%20atteint%20de%20m%C3%A9lanoderm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11275"/>
            <a:ext cx="3205162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En France, 80 à 90% des sujets atteints sont: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Homozygotes pour la mutation C282Y sur le chromosome 6 (C282Y/C282Y): Hémochromatose HFE1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Parmi les autres malades: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-Hétérozygote composite (C282Y/H63D)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-Hétérozygote C282Y, Hétérozygote H63D et Homozygote H63D ne sont pas associés à une surcharge en fer …sauf si co-facteurs associés: Hépatite C, problèmes métaboliques…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746750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D’où vient ce gène?</a:t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Il est probablement de source celtique.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/>
              <a:t>D’autres formes génétiques plus rares: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- </a:t>
            </a:r>
            <a:r>
              <a:rPr lang="fr-FR" b="1" smtClean="0"/>
              <a:t>HFE2:</a:t>
            </a:r>
            <a:r>
              <a:rPr lang="fr-FR" smtClean="0"/>
              <a:t> Hémochromatose juvénile (gène sur le chromosome 1):forme précoce à complications cardiaques et endocriniennes majeures</a:t>
            </a:r>
          </a:p>
          <a:p>
            <a:pPr eaLnBrk="1" hangingPunct="1">
              <a:buFontTx/>
              <a:buChar char="-"/>
              <a:defRPr/>
            </a:pPr>
            <a:r>
              <a:rPr lang="fr-FR" b="1" smtClean="0"/>
              <a:t>HFE3:</a:t>
            </a:r>
            <a:r>
              <a:rPr lang="fr-FR" smtClean="0"/>
              <a:t> tableau classique décrit chez des Siciliens (gène TfR2)</a:t>
            </a:r>
          </a:p>
          <a:p>
            <a:pPr eaLnBrk="1" hangingPunct="1">
              <a:buFontTx/>
              <a:buChar char="-"/>
              <a:defRPr/>
            </a:pPr>
            <a:r>
              <a:rPr lang="fr-FR" b="1" smtClean="0"/>
              <a:t>HFE4:</a:t>
            </a:r>
            <a:r>
              <a:rPr lang="fr-FR" smtClean="0"/>
              <a:t> transmission dominante (gène SLC11A3 codant pour la ferroportine</a:t>
            </a:r>
          </a:p>
          <a:p>
            <a:pPr eaLnBrk="1" hangingPunct="1">
              <a:buFontTx/>
              <a:buChar char="-"/>
              <a:defRPr/>
            </a:pPr>
            <a:r>
              <a:rPr lang="fr-FR" b="1" smtClean="0"/>
              <a:t>HFE5:</a:t>
            </a:r>
            <a:r>
              <a:rPr lang="fr-FR" smtClean="0"/>
              <a:t> transmission dominante(gène H de la ferritine) décrite au Japon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La transmission autosomique récessive: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Le statut du conjoint permet de prévoir celui des enfants.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L’homozygotie C282Y signe la maladie.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L’hétérozygotie est facteur de transmission mais n’engendre aucune manifestation clinique.</a:t>
            </a:r>
          </a:p>
        </p:txBody>
      </p:sp>
      <p:sp>
        <p:nvSpPr>
          <p:cNvPr id="19460" name="Text Box 31"/>
          <p:cNvSpPr txBox="1">
            <a:spLocks noChangeArrowheads="1"/>
          </p:cNvSpPr>
          <p:nvPr/>
        </p:nvSpPr>
        <p:spPr bwMode="auto">
          <a:xfrm>
            <a:off x="3111500" y="173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900113" y="28527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12775" y="285273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611188" y="37163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23850" y="371633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187450" y="37163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900113" y="3716338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2657475" y="28527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2370138" y="28527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368550" y="37163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2081213" y="37163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944813" y="37163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2657475" y="37163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5938838" y="28527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5651500" y="285273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5721350" y="371633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8" name="Rectangle 19"/>
          <p:cNvSpPr>
            <a:spLocks noChangeArrowheads="1"/>
          </p:cNvSpPr>
          <p:nvPr/>
        </p:nvSpPr>
        <p:spPr bwMode="auto">
          <a:xfrm>
            <a:off x="5434013" y="3716338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9" name="Rectangle 20"/>
          <p:cNvSpPr>
            <a:spLocks noChangeArrowheads="1"/>
          </p:cNvSpPr>
          <p:nvPr/>
        </p:nvSpPr>
        <p:spPr bwMode="auto">
          <a:xfrm>
            <a:off x="6299200" y="37163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0" name="Rectangle 21"/>
          <p:cNvSpPr>
            <a:spLocks noChangeArrowheads="1"/>
          </p:cNvSpPr>
          <p:nvPr/>
        </p:nvSpPr>
        <p:spPr bwMode="auto">
          <a:xfrm>
            <a:off x="6011863" y="3716338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1" name="Rectangle 22"/>
          <p:cNvSpPr>
            <a:spLocks noChangeArrowheads="1"/>
          </p:cNvSpPr>
          <p:nvPr/>
        </p:nvSpPr>
        <p:spPr bwMode="auto">
          <a:xfrm>
            <a:off x="7812088" y="28527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2" name="Rectangle 23"/>
          <p:cNvSpPr>
            <a:spLocks noChangeArrowheads="1"/>
          </p:cNvSpPr>
          <p:nvPr/>
        </p:nvSpPr>
        <p:spPr bwMode="auto">
          <a:xfrm>
            <a:off x="7524750" y="285273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3" name="Rectangle 24"/>
          <p:cNvSpPr>
            <a:spLocks noChangeArrowheads="1"/>
          </p:cNvSpPr>
          <p:nvPr/>
        </p:nvSpPr>
        <p:spPr bwMode="auto">
          <a:xfrm>
            <a:off x="7523163" y="3716338"/>
            <a:ext cx="144462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4" name="Rectangle 25"/>
          <p:cNvSpPr>
            <a:spLocks noChangeArrowheads="1"/>
          </p:cNvSpPr>
          <p:nvPr/>
        </p:nvSpPr>
        <p:spPr bwMode="auto">
          <a:xfrm>
            <a:off x="7235825" y="37163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5" name="Rectangle 26"/>
          <p:cNvSpPr>
            <a:spLocks noChangeArrowheads="1"/>
          </p:cNvSpPr>
          <p:nvPr/>
        </p:nvSpPr>
        <p:spPr bwMode="auto">
          <a:xfrm>
            <a:off x="8099425" y="371633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6" name="Rectangle 27"/>
          <p:cNvSpPr>
            <a:spLocks noChangeArrowheads="1"/>
          </p:cNvSpPr>
          <p:nvPr/>
        </p:nvSpPr>
        <p:spPr bwMode="auto">
          <a:xfrm>
            <a:off x="7812088" y="371633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7" name="Text Box 28"/>
          <p:cNvSpPr txBox="1">
            <a:spLocks noChangeArrowheads="1"/>
          </p:cNvSpPr>
          <p:nvPr/>
        </p:nvSpPr>
        <p:spPr bwMode="auto">
          <a:xfrm>
            <a:off x="476250" y="2236788"/>
            <a:ext cx="57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Père</a:t>
            </a:r>
          </a:p>
        </p:txBody>
      </p:sp>
      <p:sp>
        <p:nvSpPr>
          <p:cNvPr id="20508" name="Text Box 29"/>
          <p:cNvSpPr txBox="1">
            <a:spLocks noChangeArrowheads="1"/>
          </p:cNvSpPr>
          <p:nvPr/>
        </p:nvSpPr>
        <p:spPr bwMode="auto">
          <a:xfrm>
            <a:off x="2297113" y="22367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Mère</a:t>
            </a:r>
          </a:p>
        </p:txBody>
      </p:sp>
      <p:sp>
        <p:nvSpPr>
          <p:cNvPr id="20509" name="Text Box 30"/>
          <p:cNvSpPr txBox="1">
            <a:spLocks noChangeArrowheads="1"/>
          </p:cNvSpPr>
          <p:nvPr/>
        </p:nvSpPr>
        <p:spPr bwMode="auto">
          <a:xfrm>
            <a:off x="5580063" y="2236788"/>
            <a:ext cx="579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Père</a:t>
            </a:r>
          </a:p>
        </p:txBody>
      </p:sp>
      <p:sp>
        <p:nvSpPr>
          <p:cNvPr id="20510" name="Text Box 31"/>
          <p:cNvSpPr txBox="1">
            <a:spLocks noChangeArrowheads="1"/>
          </p:cNvSpPr>
          <p:nvPr/>
        </p:nvSpPr>
        <p:spPr bwMode="auto">
          <a:xfrm>
            <a:off x="7458075" y="2236788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Mère</a:t>
            </a:r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5651500" y="1628775"/>
            <a:ext cx="144463" cy="144463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2" name="Rectangle 34"/>
          <p:cNvSpPr>
            <a:spLocks noChangeArrowheads="1"/>
          </p:cNvSpPr>
          <p:nvPr/>
        </p:nvSpPr>
        <p:spPr bwMode="auto">
          <a:xfrm>
            <a:off x="2268538" y="1628775"/>
            <a:ext cx="144462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900113" y="472598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4" name="Rectangle 36"/>
          <p:cNvSpPr>
            <a:spLocks noChangeArrowheads="1"/>
          </p:cNvSpPr>
          <p:nvPr/>
        </p:nvSpPr>
        <p:spPr bwMode="auto">
          <a:xfrm>
            <a:off x="612775" y="472598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611188" y="5589588"/>
            <a:ext cx="144462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6" name="Rectangle 38"/>
          <p:cNvSpPr>
            <a:spLocks noChangeArrowheads="1"/>
          </p:cNvSpPr>
          <p:nvPr/>
        </p:nvSpPr>
        <p:spPr bwMode="auto">
          <a:xfrm>
            <a:off x="323850" y="558958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7" name="Rectangle 39"/>
          <p:cNvSpPr>
            <a:spLocks noChangeArrowheads="1"/>
          </p:cNvSpPr>
          <p:nvPr/>
        </p:nvSpPr>
        <p:spPr bwMode="auto">
          <a:xfrm>
            <a:off x="1187450" y="55895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8" name="Rectangle 40"/>
          <p:cNvSpPr>
            <a:spLocks noChangeArrowheads="1"/>
          </p:cNvSpPr>
          <p:nvPr/>
        </p:nvSpPr>
        <p:spPr bwMode="auto">
          <a:xfrm>
            <a:off x="900113" y="5589588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19" name="Rectangle 41"/>
          <p:cNvSpPr>
            <a:spLocks noChangeArrowheads="1"/>
          </p:cNvSpPr>
          <p:nvPr/>
        </p:nvSpPr>
        <p:spPr bwMode="auto">
          <a:xfrm>
            <a:off x="2700338" y="4724400"/>
            <a:ext cx="144462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0" name="Rectangle 42"/>
          <p:cNvSpPr>
            <a:spLocks noChangeArrowheads="1"/>
          </p:cNvSpPr>
          <p:nvPr/>
        </p:nvSpPr>
        <p:spPr bwMode="auto">
          <a:xfrm>
            <a:off x="2413000" y="47259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1" name="Rectangle 43"/>
          <p:cNvSpPr>
            <a:spLocks noChangeArrowheads="1"/>
          </p:cNvSpPr>
          <p:nvPr/>
        </p:nvSpPr>
        <p:spPr bwMode="auto">
          <a:xfrm>
            <a:off x="2411413" y="5589588"/>
            <a:ext cx="144462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2" name="Rectangle 44"/>
          <p:cNvSpPr>
            <a:spLocks noChangeArrowheads="1"/>
          </p:cNvSpPr>
          <p:nvPr/>
        </p:nvSpPr>
        <p:spPr bwMode="auto">
          <a:xfrm>
            <a:off x="2124075" y="55895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3" name="Rectangle 45"/>
          <p:cNvSpPr>
            <a:spLocks noChangeArrowheads="1"/>
          </p:cNvSpPr>
          <p:nvPr/>
        </p:nvSpPr>
        <p:spPr bwMode="auto">
          <a:xfrm>
            <a:off x="2987675" y="5589588"/>
            <a:ext cx="144463" cy="14446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4" name="Rectangle 46"/>
          <p:cNvSpPr>
            <a:spLocks noChangeArrowheads="1"/>
          </p:cNvSpPr>
          <p:nvPr/>
        </p:nvSpPr>
        <p:spPr bwMode="auto">
          <a:xfrm>
            <a:off x="2700338" y="5589588"/>
            <a:ext cx="144462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5" name="Rectangle 47"/>
          <p:cNvSpPr>
            <a:spLocks noChangeArrowheads="1"/>
          </p:cNvSpPr>
          <p:nvPr/>
        </p:nvSpPr>
        <p:spPr bwMode="auto">
          <a:xfrm>
            <a:off x="6011863" y="4724400"/>
            <a:ext cx="144462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6" name="Rectangle 48"/>
          <p:cNvSpPr>
            <a:spLocks noChangeArrowheads="1"/>
          </p:cNvSpPr>
          <p:nvPr/>
        </p:nvSpPr>
        <p:spPr bwMode="auto">
          <a:xfrm>
            <a:off x="5724525" y="472598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7" name="Rectangle 49"/>
          <p:cNvSpPr>
            <a:spLocks noChangeArrowheads="1"/>
          </p:cNvSpPr>
          <p:nvPr/>
        </p:nvSpPr>
        <p:spPr bwMode="auto">
          <a:xfrm>
            <a:off x="5722938" y="5589588"/>
            <a:ext cx="144462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8" name="Rectangle 50"/>
          <p:cNvSpPr>
            <a:spLocks noChangeArrowheads="1"/>
          </p:cNvSpPr>
          <p:nvPr/>
        </p:nvSpPr>
        <p:spPr bwMode="auto">
          <a:xfrm>
            <a:off x="5435600" y="5589588"/>
            <a:ext cx="144463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29" name="Rectangle 51"/>
          <p:cNvSpPr>
            <a:spLocks noChangeArrowheads="1"/>
          </p:cNvSpPr>
          <p:nvPr/>
        </p:nvSpPr>
        <p:spPr bwMode="auto">
          <a:xfrm>
            <a:off x="6299200" y="55895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0" name="Rectangle 52"/>
          <p:cNvSpPr>
            <a:spLocks noChangeArrowheads="1"/>
          </p:cNvSpPr>
          <p:nvPr/>
        </p:nvSpPr>
        <p:spPr bwMode="auto">
          <a:xfrm>
            <a:off x="6011863" y="5589588"/>
            <a:ext cx="1444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1" name="Rectangle 53"/>
          <p:cNvSpPr>
            <a:spLocks noChangeArrowheads="1"/>
          </p:cNvSpPr>
          <p:nvPr/>
        </p:nvSpPr>
        <p:spPr bwMode="auto">
          <a:xfrm>
            <a:off x="7812088" y="4724400"/>
            <a:ext cx="144462" cy="1444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2" name="Rectangle 54"/>
          <p:cNvSpPr>
            <a:spLocks noChangeArrowheads="1"/>
          </p:cNvSpPr>
          <p:nvPr/>
        </p:nvSpPr>
        <p:spPr bwMode="auto">
          <a:xfrm>
            <a:off x="7524750" y="47259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3" name="Rectangle 55"/>
          <p:cNvSpPr>
            <a:spLocks noChangeArrowheads="1"/>
          </p:cNvSpPr>
          <p:nvPr/>
        </p:nvSpPr>
        <p:spPr bwMode="auto">
          <a:xfrm>
            <a:off x="7523163" y="5589588"/>
            <a:ext cx="144462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4" name="Rectangle 56"/>
          <p:cNvSpPr>
            <a:spLocks noChangeArrowheads="1"/>
          </p:cNvSpPr>
          <p:nvPr/>
        </p:nvSpPr>
        <p:spPr bwMode="auto">
          <a:xfrm>
            <a:off x="7235825" y="55895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5" name="Rectangle 57"/>
          <p:cNvSpPr>
            <a:spLocks noChangeArrowheads="1"/>
          </p:cNvSpPr>
          <p:nvPr/>
        </p:nvSpPr>
        <p:spPr bwMode="auto">
          <a:xfrm>
            <a:off x="8099425" y="5589588"/>
            <a:ext cx="144463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6" name="Rectangle 58"/>
          <p:cNvSpPr>
            <a:spLocks noChangeArrowheads="1"/>
          </p:cNvSpPr>
          <p:nvPr/>
        </p:nvSpPr>
        <p:spPr bwMode="auto">
          <a:xfrm>
            <a:off x="7812088" y="5589588"/>
            <a:ext cx="144462" cy="1444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37" name="Text Box 59"/>
          <p:cNvSpPr txBox="1">
            <a:spLocks noChangeArrowheads="1"/>
          </p:cNvSpPr>
          <p:nvPr/>
        </p:nvSpPr>
        <p:spPr bwMode="auto">
          <a:xfrm>
            <a:off x="2700338" y="1557338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Gène normal</a:t>
            </a:r>
          </a:p>
        </p:txBody>
      </p:sp>
      <p:sp>
        <p:nvSpPr>
          <p:cNvPr id="20538" name="Text Box 60"/>
          <p:cNvSpPr txBox="1">
            <a:spLocks noChangeArrowheads="1"/>
          </p:cNvSpPr>
          <p:nvPr/>
        </p:nvSpPr>
        <p:spPr bwMode="auto">
          <a:xfrm>
            <a:off x="6084888" y="15573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Gène muté C282Y</a:t>
            </a:r>
          </a:p>
        </p:txBody>
      </p:sp>
      <p:sp>
        <p:nvSpPr>
          <p:cNvPr id="20539" name="Text Box 61"/>
          <p:cNvSpPr txBox="1">
            <a:spLocks noChangeArrowheads="1"/>
          </p:cNvSpPr>
          <p:nvPr/>
        </p:nvSpPr>
        <p:spPr bwMode="auto">
          <a:xfrm>
            <a:off x="323850" y="6021388"/>
            <a:ext cx="108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Sains 2/4</a:t>
            </a:r>
          </a:p>
        </p:txBody>
      </p:sp>
      <p:sp>
        <p:nvSpPr>
          <p:cNvPr id="20540" name="Text Box 62"/>
          <p:cNvSpPr txBox="1">
            <a:spLocks noChangeArrowheads="1"/>
          </p:cNvSpPr>
          <p:nvPr/>
        </p:nvSpPr>
        <p:spPr bwMode="auto">
          <a:xfrm>
            <a:off x="1763713" y="6021388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Hétérozygotes 2/4</a:t>
            </a:r>
          </a:p>
        </p:txBody>
      </p:sp>
      <p:sp>
        <p:nvSpPr>
          <p:cNvPr id="20541" name="Text Box 63"/>
          <p:cNvSpPr txBox="1">
            <a:spLocks noChangeArrowheads="1"/>
          </p:cNvSpPr>
          <p:nvPr/>
        </p:nvSpPr>
        <p:spPr bwMode="auto">
          <a:xfrm>
            <a:off x="6516688" y="5949950"/>
            <a:ext cx="244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Sains </a:t>
            </a:r>
            <a:r>
              <a:rPr lang="fr-FR" sz="1600"/>
              <a:t>4/4</a:t>
            </a:r>
          </a:p>
        </p:txBody>
      </p:sp>
      <p:sp>
        <p:nvSpPr>
          <p:cNvPr id="20542" name="Text Box 68"/>
          <p:cNvSpPr txBox="1">
            <a:spLocks noChangeArrowheads="1"/>
          </p:cNvSpPr>
          <p:nvPr/>
        </p:nvSpPr>
        <p:spPr bwMode="auto">
          <a:xfrm>
            <a:off x="4624388" y="706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0543" name="Text Box 70"/>
          <p:cNvSpPr txBox="1">
            <a:spLocks noChangeArrowheads="1"/>
          </p:cNvSpPr>
          <p:nvPr/>
        </p:nvSpPr>
        <p:spPr bwMode="auto">
          <a:xfrm>
            <a:off x="2008188" y="4005263"/>
            <a:ext cx="162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Homozygotes 2/4</a:t>
            </a:r>
          </a:p>
        </p:txBody>
      </p:sp>
      <p:sp>
        <p:nvSpPr>
          <p:cNvPr id="20544" name="Text Box 72"/>
          <p:cNvSpPr txBox="1">
            <a:spLocks noChangeArrowheads="1"/>
          </p:cNvSpPr>
          <p:nvPr/>
        </p:nvSpPr>
        <p:spPr bwMode="auto">
          <a:xfrm>
            <a:off x="4787900" y="400526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Sains 1/4</a:t>
            </a:r>
          </a:p>
        </p:txBody>
      </p:sp>
      <p:sp>
        <p:nvSpPr>
          <p:cNvPr id="20545" name="Text Box 76"/>
          <p:cNvSpPr txBox="1">
            <a:spLocks noChangeArrowheads="1"/>
          </p:cNvSpPr>
          <p:nvPr/>
        </p:nvSpPr>
        <p:spPr bwMode="auto">
          <a:xfrm>
            <a:off x="6351588" y="382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20546" name="Text Box 82"/>
          <p:cNvSpPr txBox="1">
            <a:spLocks noChangeArrowheads="1"/>
          </p:cNvSpPr>
          <p:nvPr/>
        </p:nvSpPr>
        <p:spPr bwMode="auto">
          <a:xfrm>
            <a:off x="5724525" y="4005263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Hétérozygotes 2/4</a:t>
            </a:r>
          </a:p>
        </p:txBody>
      </p:sp>
      <p:sp>
        <p:nvSpPr>
          <p:cNvPr id="20547" name="Text Box 83"/>
          <p:cNvSpPr txBox="1">
            <a:spLocks noChangeArrowheads="1"/>
          </p:cNvSpPr>
          <p:nvPr/>
        </p:nvSpPr>
        <p:spPr bwMode="auto">
          <a:xfrm>
            <a:off x="73025" y="4005263"/>
            <a:ext cx="1871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Hétérozygotes 2/4</a:t>
            </a:r>
          </a:p>
        </p:txBody>
      </p:sp>
      <p:sp>
        <p:nvSpPr>
          <p:cNvPr id="20548" name="Text Box 84"/>
          <p:cNvSpPr txBox="1">
            <a:spLocks noChangeArrowheads="1"/>
          </p:cNvSpPr>
          <p:nvPr/>
        </p:nvSpPr>
        <p:spPr bwMode="auto">
          <a:xfrm>
            <a:off x="7308850" y="4005263"/>
            <a:ext cx="162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/>
              <a:t>Homozygotes 1/4</a:t>
            </a:r>
          </a:p>
        </p:txBody>
      </p:sp>
      <p:sp>
        <p:nvSpPr>
          <p:cNvPr id="20549" name="Rectangle 85"/>
          <p:cNvSpPr>
            <a:spLocks noChangeArrowheads="1"/>
          </p:cNvSpPr>
          <p:nvPr/>
        </p:nvSpPr>
        <p:spPr bwMode="auto">
          <a:xfrm>
            <a:off x="4859338" y="4510088"/>
            <a:ext cx="4105275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0" name="Rectangle 86"/>
          <p:cNvSpPr>
            <a:spLocks noChangeArrowheads="1"/>
          </p:cNvSpPr>
          <p:nvPr/>
        </p:nvSpPr>
        <p:spPr bwMode="auto">
          <a:xfrm>
            <a:off x="107950" y="4510088"/>
            <a:ext cx="4032250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1" name="Rectangle 87"/>
          <p:cNvSpPr>
            <a:spLocks noChangeArrowheads="1"/>
          </p:cNvSpPr>
          <p:nvPr/>
        </p:nvSpPr>
        <p:spPr bwMode="auto">
          <a:xfrm>
            <a:off x="4859338" y="2060575"/>
            <a:ext cx="4105275" cy="2303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2" name="Rectangle 88"/>
          <p:cNvSpPr>
            <a:spLocks noChangeArrowheads="1"/>
          </p:cNvSpPr>
          <p:nvPr/>
        </p:nvSpPr>
        <p:spPr bwMode="auto">
          <a:xfrm>
            <a:off x="107950" y="2060575"/>
            <a:ext cx="4032250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53" name="Text Box 32"/>
          <p:cNvSpPr txBox="1">
            <a:spLocks noChangeArrowheads="1"/>
          </p:cNvSpPr>
          <p:nvPr/>
        </p:nvSpPr>
        <p:spPr bwMode="auto">
          <a:xfrm>
            <a:off x="1327150" y="3284538"/>
            <a:ext cx="94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Enfants </a:t>
            </a:r>
          </a:p>
        </p:txBody>
      </p:sp>
      <p:sp>
        <p:nvSpPr>
          <p:cNvPr id="20554" name="Text Box 89"/>
          <p:cNvSpPr txBox="1">
            <a:spLocks noChangeArrowheads="1"/>
          </p:cNvSpPr>
          <p:nvPr/>
        </p:nvSpPr>
        <p:spPr bwMode="auto">
          <a:xfrm>
            <a:off x="1331913" y="5222875"/>
            <a:ext cx="941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Enfants </a:t>
            </a:r>
          </a:p>
        </p:txBody>
      </p:sp>
      <p:sp>
        <p:nvSpPr>
          <p:cNvPr id="20555" name="Text Box 90"/>
          <p:cNvSpPr txBox="1">
            <a:spLocks noChangeArrowheads="1"/>
          </p:cNvSpPr>
          <p:nvPr/>
        </p:nvSpPr>
        <p:spPr bwMode="auto">
          <a:xfrm>
            <a:off x="6438900" y="3284538"/>
            <a:ext cx="941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Enfants </a:t>
            </a:r>
          </a:p>
        </p:txBody>
      </p:sp>
      <p:sp>
        <p:nvSpPr>
          <p:cNvPr id="20556" name="Text Box 91"/>
          <p:cNvSpPr txBox="1">
            <a:spLocks noChangeArrowheads="1"/>
          </p:cNvSpPr>
          <p:nvPr/>
        </p:nvSpPr>
        <p:spPr bwMode="auto">
          <a:xfrm>
            <a:off x="6438900" y="5222875"/>
            <a:ext cx="94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Enfants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mtClean="0"/>
              <a:t>ENQUETE FAMILIALE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Effectuer le dépistage chez les frères et sœurs, les parents, les enfants, selon l’âge du sujet atteint en effectuant: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Coefficient de saturation de la transferrine 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Ferritine</a:t>
            </a:r>
          </a:p>
          <a:p>
            <a:pPr eaLnBrk="1" hangingPunct="1">
              <a:buFontTx/>
              <a:buNone/>
              <a:defRPr/>
            </a:pPr>
            <a:r>
              <a:rPr lang="fr-FR" smtClean="0"/>
              <a:t>S’ils sont anormaux: recherche génétique de la mutation HFE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Maladie héréditaire la plus fréquente dans le Nord de l’Europe: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-3/1000 en Europe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-5/1000 en Bretagne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-10/1000 en Irlande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En France: 1/300 environ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Maladie autosomique récessive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smtClean="0"/>
              <a:t>Bilan devant une hémochromatose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sz="2800" u="sng" smtClean="0"/>
              <a:t>Bilan hépatique</a:t>
            </a:r>
            <a:r>
              <a:rPr lang="fr-FR" sz="2800" smtClean="0"/>
              <a:t> : biologique (ASAT, ALAT, GammaGT, Phosphatases alcalines, Bilirubine), morphologique (échographie et IRM) et parfois histologique.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u="sng" smtClean="0"/>
              <a:t>Bilan cardiologique</a:t>
            </a:r>
            <a:r>
              <a:rPr lang="fr-FR" sz="2800" smtClean="0"/>
              <a:t>: consultation de cardiologie, Electrocardiogramme, +/- Echographie cardiaque.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u="sng" smtClean="0"/>
              <a:t>Bilan de diabète</a:t>
            </a:r>
            <a:r>
              <a:rPr lang="fr-FR" sz="2800" smtClean="0"/>
              <a:t>: glycémie a jeun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u="sng" smtClean="0"/>
              <a:t>Bilan rhumatologique: </a:t>
            </a:r>
            <a:r>
              <a:rPr lang="fr-FR" sz="2800" smtClean="0"/>
              <a:t>radiographies, ostéodensitométrie…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z="2800" smtClean="0"/>
              <a:t>Autres selon symptômes…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Marqueurs biologiques du fer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u="sng" dirty="0" smtClean="0"/>
              <a:t>La </a:t>
            </a:r>
            <a:r>
              <a:rPr lang="fr-FR" sz="2800" b="1" u="sng" dirty="0" err="1" smtClean="0"/>
              <a:t>ferritine</a:t>
            </a:r>
            <a:r>
              <a:rPr lang="fr-FR" sz="2800" u="sng" dirty="0" smtClean="0"/>
              <a:t> </a:t>
            </a:r>
            <a:r>
              <a:rPr lang="fr-FR" sz="2800" dirty="0" smtClean="0"/>
              <a:t>: bon marqueur du stock de fer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Mais attention à son élévation en cas de cytolyse hépatique, inflammation au cours d’infections ou de cancer, insuffisance rénale, hémolyse et éthylisme.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Des marqueurs biologiques de l’inflammation sont indispensables pour l’interpréter (CRP,V.S, fibrinogène…).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Taux normal: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 15 à 150 µg/l chez la femme avant ménopause 			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 30 à 300 µg/l chez l’homme ou la femme non réglée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Evaluer la surcharge en fer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2800" b="1" u="sng" dirty="0" smtClean="0"/>
              <a:t>Le fer sérique </a:t>
            </a:r>
            <a:r>
              <a:rPr lang="fr-FR" sz="2800" b="1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Il ne définit pas une surcharge ferrique.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Mais il est augmenté dans l’hémochromatose car du fait d’une augmentation de l’absorption, beaucoup de fer circule dans le sang.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Evaluer la surcharge en fer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800" b="1" u="sng" dirty="0" smtClean="0">
                <a:effectLst/>
              </a:rPr>
              <a:t>Le coefficient de saturation de la transferrine</a:t>
            </a:r>
            <a:r>
              <a:rPr lang="fr-FR" sz="2800" b="1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Il</a:t>
            </a:r>
            <a:r>
              <a:rPr lang="fr-FR" sz="2800" b="1" dirty="0" smtClean="0"/>
              <a:t> </a:t>
            </a:r>
            <a:r>
              <a:rPr lang="fr-FR" sz="2800" dirty="0" smtClean="0"/>
              <a:t>traduit le</a:t>
            </a:r>
            <a:r>
              <a:rPr lang="fr-FR" sz="2800" b="1" dirty="0" smtClean="0"/>
              <a:t> </a:t>
            </a:r>
            <a:r>
              <a:rPr lang="fr-FR" sz="2800" dirty="0" smtClean="0"/>
              <a:t>degré de saturation en fer de la protéine transporteuse du fer plasmatique (la transferrine).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Taux normal: 20 à 40%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Dans l’hémochromatose génétique: toujours supérieur à 45%.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Dans les autres causes: il est généralement inférieur à 40%.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b="1" dirty="0" smtClean="0"/>
              <a:t>En pratique, il est utile de demander: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b="1" dirty="0" smtClean="0"/>
              <a:t>la </a:t>
            </a:r>
            <a:r>
              <a:rPr lang="fr-FR" sz="2800" b="1" dirty="0" err="1" smtClean="0"/>
              <a:t>ferritinémie</a:t>
            </a:r>
            <a:r>
              <a:rPr lang="fr-FR" sz="2800" b="1" dirty="0" smtClean="0"/>
              <a:t> et le coefficient de saturation de la transferrine.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Evaluer la surcharge en fer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545138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u="sng" dirty="0" smtClean="0"/>
              <a:t>L’IRM hépatique</a:t>
            </a:r>
            <a:r>
              <a:rPr lang="fr-FR" sz="2800" b="1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Elle permet une quantification non invasive, précise, de l’excès hépatique en fer grâce à une machine calibrée à cet effet (CHF en µmol/g)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La surcharge en fer hépatique est responsable d’un </a:t>
            </a:r>
            <a:r>
              <a:rPr lang="fr-FR" sz="2800" dirty="0" err="1" smtClean="0"/>
              <a:t>hyposignal</a:t>
            </a:r>
            <a:r>
              <a:rPr lang="fr-FR" sz="2800" dirty="0" smtClean="0"/>
              <a:t> en T2 par rapport au muscle </a:t>
            </a:r>
            <a:r>
              <a:rPr lang="fr-FR" sz="2800" dirty="0" err="1" smtClean="0"/>
              <a:t>paravertébral</a:t>
            </a:r>
            <a:r>
              <a:rPr lang="fr-FR" sz="28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(Le foie est noir/le muscle est blanc)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La norme est &lt; à 36µmol/g.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Faible surcharge en fer &lt;100µmol/g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Moyenne surcharge: de 100 à 200µmol/g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Forte surcharge &gt;200µmol/g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Un rapport de 0,2 correspond à une surcharge de 180µmol/g de foie (majeure).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ésultat de recherche d'images pour &quot;irm hépatique surcharge en fer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14413"/>
            <a:ext cx="807085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dirty="0" smtClean="0"/>
              <a:t>Apprécier la morphologie du foie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Elle permet aussi d’étudier la morphologie hépatique (dysmorphie, ascite, perméabilité portale…).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800" dirty="0" smtClean="0"/>
              <a:t>Elle permet de mettre en évidence des nodules avec des critères classiques évocateurs de carcinome hépatocellulaire.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ésultat de recherche d'images pour &quot;IRM cirrho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988" y="1341438"/>
            <a:ext cx="56308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ésultat de recherche d'images pour &quot;irm carcinome hépatocellulair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268413"/>
            <a:ext cx="81454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Apprécier la souplesse du foie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 err="1" smtClean="0"/>
              <a:t>Fibroscan</a:t>
            </a:r>
            <a:r>
              <a:rPr lang="fr-FR" dirty="0" smtClean="0"/>
              <a:t>: méthode non invasive permettant de mesurer l’élasticité du foie en </a:t>
            </a:r>
            <a:r>
              <a:rPr lang="fr-FR" dirty="0" err="1" smtClean="0"/>
              <a:t>kPa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Evalue la présence ou non de fibrose: F0 à F4</a:t>
            </a:r>
          </a:p>
          <a:p>
            <a:pPr>
              <a:defRPr/>
            </a:pPr>
            <a:r>
              <a:rPr lang="fr-FR" dirty="0" smtClean="0"/>
              <a:t>F0: pas de fibrose; </a:t>
            </a:r>
          </a:p>
          <a:p>
            <a:pPr>
              <a:defRPr/>
            </a:pPr>
            <a:r>
              <a:rPr lang="fr-FR" dirty="0" smtClean="0"/>
              <a:t>F1: fibrose minime; </a:t>
            </a:r>
          </a:p>
          <a:p>
            <a:pPr>
              <a:defRPr/>
            </a:pPr>
            <a:r>
              <a:rPr lang="fr-FR" dirty="0" smtClean="0"/>
              <a:t>F2: fibrose moyenne; </a:t>
            </a:r>
          </a:p>
          <a:p>
            <a:pPr>
              <a:defRPr/>
            </a:pPr>
            <a:r>
              <a:rPr lang="fr-FR" dirty="0" smtClean="0"/>
              <a:t>F3: fibrose importante; </a:t>
            </a:r>
          </a:p>
          <a:p>
            <a:pPr>
              <a:defRPr/>
            </a:pPr>
            <a:r>
              <a:rPr lang="fr-FR" dirty="0" smtClean="0"/>
              <a:t>F4: cirrhose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smtClean="0"/>
              <a:t>Hémochromatose génétique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mtClean="0"/>
              <a:t>Mutation du gène HFE, responsable de la sécrétion d’une protéine qui intervient dans la régulation de l’absorption digestive du fer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mtClean="0"/>
              <a:t>(</a:t>
            </a:r>
            <a:r>
              <a:rPr lang="fr-FR" i="1" smtClean="0"/>
              <a:t>par fixation à un récepteur de la transferrine Tf-R en un complexe b2 microglobuline-protéine HFE au pôle basal de l’entérocyte)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mtClean="0"/>
              <a:t>Conséquence: hyperabsorption intestinale du fer tout au long de la vie et accumulation dans les organes cibles (foie, cœur, pancréas, articulations, peau, thyroide, hypophyse…)</a:t>
            </a:r>
            <a:endParaRPr lang="fr-FR" sz="2800" smtClean="0"/>
          </a:p>
          <a:p>
            <a:pPr eaLnBrk="1" hangingPunct="1">
              <a:lnSpc>
                <a:spcPct val="80000"/>
              </a:lnSpc>
              <a:defRPr/>
            </a:pPr>
            <a:endParaRPr lang="fr-FR" smtClean="0"/>
          </a:p>
          <a:p>
            <a:pPr eaLnBrk="1" hangingPunct="1">
              <a:lnSpc>
                <a:spcPct val="80000"/>
              </a:lnSpc>
              <a:defRPr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Résultat de recherche d'images pour &quot;fibrosca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908050"/>
            <a:ext cx="6388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Apprécier la morphologie du foie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u="sng" dirty="0" smtClean="0"/>
              <a:t>La ponction biopsie hépatique: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Son indication a diminué depuis la découverte du test génétique (recherche de la double mutation C282Y) et du calcul de la CHF par l’IRM (</a:t>
            </a:r>
            <a:r>
              <a:rPr lang="fr-FR" sz="2800" b="1" dirty="0" smtClean="0"/>
              <a:t>non invasive</a:t>
            </a:r>
            <a:r>
              <a:rPr lang="fr-FR" sz="2800" dirty="0" smtClean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Elle permet de savoir si une fibrose ou même une cirrhose s’est développée.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z="2800" dirty="0" smtClean="0"/>
              <a:t>Elle n’est plus indiquée si ces 3 critères sont associés: absence d’hépatomégalie, transaminases normales et </a:t>
            </a:r>
            <a:r>
              <a:rPr lang="fr-FR" sz="2800" dirty="0" err="1" smtClean="0"/>
              <a:t>ferritinémie</a:t>
            </a:r>
            <a:r>
              <a:rPr lang="fr-FR" sz="2800" dirty="0" smtClean="0"/>
              <a:t> inférieure à 1000µg/l.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skyrock.net/1541/35691541/pics/1685792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003300"/>
            <a:ext cx="79438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mtClean="0"/>
              <a:t>TRAITEMENT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Intérêt d’un régime pauvre en fer?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NON … Car plus de contraintes que de bénéfice …Mais quelques conseils:</a:t>
            </a:r>
          </a:p>
          <a:p>
            <a:pPr eaLnBrk="1" hangingPunct="1">
              <a:defRPr/>
            </a:pPr>
            <a:r>
              <a:rPr lang="fr-FR" smtClean="0"/>
              <a:t>Eviter l’alcool (1à 2 verres vin/jour en l’absence d’atteinte hépatique)</a:t>
            </a:r>
          </a:p>
          <a:p>
            <a:pPr eaLnBrk="1" hangingPunct="1">
              <a:defRPr/>
            </a:pPr>
            <a:r>
              <a:rPr lang="fr-FR" smtClean="0"/>
              <a:t>Ne pas consommer de suppléments vitaminiques en vitamine C. Séparer la consommation d’agrumes de 2-3heures/repas</a:t>
            </a:r>
          </a:p>
          <a:p>
            <a:pPr eaLnBrk="1" hangingPunct="1">
              <a:defRPr/>
            </a:pPr>
            <a:r>
              <a:rPr lang="fr-FR" smtClean="0"/>
              <a:t>Eventuellement boire du thé riche en tannins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566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Contenu des aliments en fer:</a:t>
            </a:r>
          </a:p>
          <a:p>
            <a:pPr eaLnBrk="1" hangingPunct="1">
              <a:defRPr/>
            </a:pPr>
            <a:r>
              <a:rPr lang="fr-FR" smtClean="0"/>
              <a:t>Fer héminique (le mieux absorbé) contenu dans: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Boudin noir (20 mg/100g), abats (foie, cœur, rognons), viande rouge (bœuf (4mg/100g), agneau, cheval, canard), jaune d’œuf, coquillages…</a:t>
            </a:r>
          </a:p>
          <a:p>
            <a:pPr eaLnBrk="1" hangingPunct="1">
              <a:defRPr/>
            </a:pPr>
            <a:r>
              <a:rPr lang="fr-FR" smtClean="0"/>
              <a:t>Fer non héminique contenu dans: germes de blé, pistache, soja, noix, noisettes, lentilles (2mg/100g), pois chiche, haricots secs, épinards…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b="1" smtClean="0"/>
              <a:t>TRAITEMENT:   Saignées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b="1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mtClean="0"/>
              <a:t>Simple, peu coûteux, efficace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Deux phases de traitement: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1/Traitement d’attaque: éliminer la surcharge en fer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2/Traitement d’entretien: éviter la réaccumulation du 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ésultat de recherche d'images pour &quot;saignées hémochromatose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996950"/>
            <a:ext cx="77327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smtClean="0"/>
              <a:t>Traitement d’attaque: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Le volume est calculé en fonction du poids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(7 ml/kg)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Saignées de 300 à 500ml/semaine. 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Faites non a jeun, avec une bonne hydratation.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Durée: jusqu’à obtention d’une ferritinémie à 50 ng/ml soit de 6 mois à 2 ans.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Bonne tolérance (parfois compensation)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Toujours efficace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smtClean="0"/>
              <a:t>Traitement d’entretien:</a:t>
            </a:r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Saignée de 300 à 500 ml, 3 à 4 fois par an.</a:t>
            </a:r>
          </a:p>
          <a:p>
            <a:pPr eaLnBrk="1" hangingPunct="1">
              <a:buFontTx/>
              <a:buChar char="-"/>
              <a:defRPr/>
            </a:pPr>
            <a:endParaRPr lang="fr-FR" smtClean="0"/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Objectif: maintenir une ferritinémie inférieure à 50ng/ml.</a:t>
            </a:r>
          </a:p>
          <a:p>
            <a:pPr eaLnBrk="1" hangingPunct="1">
              <a:buFontTx/>
              <a:buNone/>
              <a:defRPr/>
            </a:pPr>
            <a:endParaRPr lang="fr-FR" smtClean="0"/>
          </a:p>
          <a:p>
            <a:pPr eaLnBrk="1" hangingPunct="1">
              <a:buFontTx/>
              <a:buChar char="-"/>
              <a:defRPr/>
            </a:pPr>
            <a:r>
              <a:rPr lang="fr-FR" smtClean="0"/>
              <a:t>Durée: toute la 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smtClean="0"/>
              <a:t>Résultats:</a:t>
            </a:r>
          </a:p>
          <a:p>
            <a:pPr eaLnBrk="1" hangingPunct="1">
              <a:buFontTx/>
              <a:buChar char="-"/>
              <a:defRPr/>
            </a:pPr>
            <a:r>
              <a:rPr lang="fr-FR" dirty="0" smtClean="0"/>
              <a:t>Offre une espérance de vie normale si le traitement est proposé tôt avant l’apparition des complications.</a:t>
            </a:r>
          </a:p>
          <a:p>
            <a:pPr eaLnBrk="1" hangingPunct="1">
              <a:buFontTx/>
              <a:buChar char="-"/>
              <a:defRPr/>
            </a:pPr>
            <a:r>
              <a:rPr lang="fr-FR" dirty="0" smtClean="0"/>
              <a:t>Améliore la fatigue, la mélanodermie, l’état du foie.</a:t>
            </a:r>
          </a:p>
          <a:p>
            <a:pPr eaLnBrk="1" hangingPunct="1">
              <a:buFontTx/>
              <a:buChar char="-"/>
              <a:defRPr/>
            </a:pPr>
            <a:r>
              <a:rPr lang="fr-FR" dirty="0" smtClean="0"/>
              <a:t>A peu d’effet sur les douleurs articulaires.</a:t>
            </a:r>
          </a:p>
          <a:p>
            <a:pPr eaLnBrk="1" hangingPunct="1">
              <a:buFontTx/>
              <a:buChar char="-"/>
              <a:defRPr/>
            </a:pPr>
            <a:r>
              <a:rPr lang="fr-FR" dirty="0" smtClean="0"/>
              <a:t>N’ a aucun effet sur le diabète, l’insuffisance cardiaque.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Physiologie du fer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Un sujet normal possède 5 g de fer environ répartis entre: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 - 4g  dans l’hémoglobine des globules rouges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 - 1g dans le foie (ferritine), les muscles (myoglobine)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Le transport plasmatique du fer est assuré par la </a:t>
            </a:r>
            <a:r>
              <a:rPr lang="fr-FR" b="1" smtClean="0"/>
              <a:t>transferrine</a:t>
            </a:r>
            <a:r>
              <a:rPr lang="fr-FR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Sur 15 à 20 mg de fer apportés par une alimentation normale, 1 à 2 mg sont absorbés quotidiennement et 1 à 2mg sont éliminés.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2800" b="1" dirty="0" smtClean="0"/>
              <a:t>Où effectuer les saignées?</a:t>
            </a:r>
          </a:p>
          <a:p>
            <a:pPr eaLnBrk="1" hangingPunct="1">
              <a:defRPr/>
            </a:pPr>
            <a:r>
              <a:rPr lang="fr-FR" sz="2800" b="1" dirty="0" smtClean="0"/>
              <a:t>En ville</a:t>
            </a:r>
            <a:r>
              <a:rPr lang="fr-FR" sz="2800" dirty="0" smtClean="0"/>
              <a:t>: sur prescription médicale, effectué par un(e) infirmier(e). L’acte est côté AMI 5. Après que 5 saignées aies eu lieu en milieu hospitalier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b="1" dirty="0" smtClean="0"/>
              <a:t>Dans les sites d’EFS/centre de soin ou EFS associé à un centre de prise en charge des hémochromatoses (Avicenne, HEGP, Beaujon)</a:t>
            </a: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defRPr/>
            </a:pPr>
            <a:r>
              <a:rPr lang="fr-FR" sz="2800" b="1" dirty="0" smtClean="0"/>
              <a:t>A l’hôpital: </a:t>
            </a:r>
            <a:r>
              <a:rPr lang="fr-FR" sz="2800" dirty="0" smtClean="0"/>
              <a:t>rarement effectués en soins externes et horaires parfois restreints pour des sujets souvent actifs.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fr-FR" sz="2800" dirty="0" smtClean="0"/>
          </a:p>
          <a:p>
            <a:pPr eaLnBrk="1" hangingPunct="1">
              <a:defRPr/>
            </a:pPr>
            <a:endParaRPr lang="fr-FR" sz="2800" dirty="0" smtClean="0"/>
          </a:p>
          <a:p>
            <a:pPr eaLnBrk="1" hangingPunct="1">
              <a:defRPr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b="1" smtClean="0"/>
              <a:t>CONCLUSION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fr-FR" smtClean="0"/>
              <a:t>L’hémochromatose génétique est une maladie familiale dont les manifestations peuvent mettre en jeu le pronostic vital en cas de diagnostic tardif!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mtClean="0"/>
              <a:t>L’ensemble de ces manifestations sont évitables par un traitement simple que sont les saignées.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fr-FR" smtClean="0"/>
              <a:t>Le dépistage doit être précoce, devant les symptômes évocateurs et chez la fratrie et les enfants des sujets atteints.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Physiologie du fer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fr-FR" smtClean="0"/>
              <a:t>Cycle du fer dans l’organisme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356100" y="2924175"/>
            <a:ext cx="2879725" cy="237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276600" y="4868863"/>
            <a:ext cx="13668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71550" y="4797425"/>
            <a:ext cx="2376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ELIMINATION:</a:t>
            </a:r>
            <a:r>
              <a:rPr lang="fr-FR"/>
              <a:t> pertes urinaires,digestives, cutanées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51275" y="5300663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1mg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71550" y="38608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Entérocyte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71550" y="2492375"/>
            <a:ext cx="1871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ABSORPTION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195513" y="4076700"/>
            <a:ext cx="23050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331913" y="28527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492500" y="242093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Moelle érythroblastique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987675" y="39338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1mg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877050" y="29972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Hémoglobine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516688" y="22050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UTILISATION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084888" y="56610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STOCKAGE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35825" y="50133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FERRITINE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524750" y="544512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Foie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7019925" y="4724400"/>
            <a:ext cx="288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5651500" y="2781300"/>
            <a:ext cx="288925" cy="73025"/>
          </a:xfrm>
          <a:prstGeom prst="rightArrow">
            <a:avLst>
              <a:gd name="adj1" fmla="val 50000"/>
              <a:gd name="adj2" fmla="val 98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7308850" y="3860800"/>
            <a:ext cx="73025" cy="288925"/>
          </a:xfrm>
          <a:prstGeom prst="downArrow">
            <a:avLst>
              <a:gd name="adj1" fmla="val 50000"/>
              <a:gd name="adj2" fmla="val 989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5651500" y="5373688"/>
            <a:ext cx="288925" cy="71437"/>
          </a:xfrm>
          <a:prstGeom prst="leftArrow">
            <a:avLst>
              <a:gd name="adj1" fmla="val 50000"/>
              <a:gd name="adj2" fmla="val 10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211638" y="3933825"/>
            <a:ext cx="73025" cy="287338"/>
          </a:xfrm>
          <a:prstGeom prst="upArrow">
            <a:avLst>
              <a:gd name="adj1" fmla="val 50000"/>
              <a:gd name="adj2" fmla="val 98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859338" y="3933825"/>
            <a:ext cx="201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TRANSFERRINE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364163" y="4868863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Plasma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580063" y="2924175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dirty="0" smtClean="0"/>
              <a:t>Le diagnostic doit être évoqué chez un homme jeune (20-30 ans) ou une femme jeune  (25-35 ans) qui présente: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une fatigue chronique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des problèmes sexuels (troubles de l’érection, perte de la libido, arrêt des règles)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des douleurs articulaires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un essoufflement à l’effort minime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des troubles du rythme cardiaque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/>
              <a:t>une élévation des transaminases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600" smtClean="0"/>
              <a:t>HEMOCHROMATOSE GENETIQUE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mtClean="0"/>
              <a:t>Mais souvent le diagnostic est trop tardif… vers 50- 70ans devant: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Des rhumatismes sévères et invalidants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Une insuffisance cardiaque (15%)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Un diabète (40 à 60%)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Une cirrhose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Une tumeur du foie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mtClean="0"/>
              <a:t>Une mélanodermie (90%)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iles.tpe-hemochromatose-genetique.webnode.fr/200000037-9bf449de0f/9.Photo%201,%20personne%20atteinte%20d%E2%80%99arthralg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1844675"/>
            <a:ext cx="49958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uisseau">
  <a:themeElements>
    <a:clrScheme name="Ruisseau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1406</TotalTime>
  <Words>1568</Words>
  <Application>Microsoft Office PowerPoint</Application>
  <PresentationFormat>Affichage à l'écran (4:3)</PresentationFormat>
  <Paragraphs>233</Paragraphs>
  <Slides>41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Garamond</vt:lpstr>
      <vt:lpstr>Arial</vt:lpstr>
      <vt:lpstr>Wingdings</vt:lpstr>
      <vt:lpstr>Ruisseau</vt:lpstr>
      <vt:lpstr>HEMOCHROMATOSE GENETIQUE </vt:lpstr>
      <vt:lpstr>HEMOCHROMATOSE GENETIQUE</vt:lpstr>
      <vt:lpstr>Hémochromatose génétique</vt:lpstr>
      <vt:lpstr>Physiologie du fer</vt:lpstr>
      <vt:lpstr>Physiologie du fer</vt:lpstr>
      <vt:lpstr>HEMOCHROMATOSE GENETIQUE</vt:lpstr>
      <vt:lpstr>HEMOCHROMATOSE GENETIQUE</vt:lpstr>
      <vt:lpstr>Diapositive 8</vt:lpstr>
      <vt:lpstr>Diapositive 9</vt:lpstr>
      <vt:lpstr>Diapositive 10</vt:lpstr>
      <vt:lpstr>HEMOCHROMATOSE GENETIQUE</vt:lpstr>
      <vt:lpstr>Diapositive 12</vt:lpstr>
      <vt:lpstr>Diapositive 13</vt:lpstr>
      <vt:lpstr>D’où vient ce gène?  Il est probablement de source celtique.</vt:lpstr>
      <vt:lpstr>Diapositive 15</vt:lpstr>
      <vt:lpstr>HEMOCHROMATOSE GENETIQUE</vt:lpstr>
      <vt:lpstr>HEMOCHROMATOSE GENETIQUE</vt:lpstr>
      <vt:lpstr>HEMOCHROMATOSE GENETIQUE</vt:lpstr>
      <vt:lpstr>HEMOCHROMATOSE GENETIQUE</vt:lpstr>
      <vt:lpstr>Bilan devant une hémochromatose</vt:lpstr>
      <vt:lpstr>Marqueurs biologiques du fer</vt:lpstr>
      <vt:lpstr>Evaluer la surcharge en fer</vt:lpstr>
      <vt:lpstr>Evaluer la surcharge en fer</vt:lpstr>
      <vt:lpstr>Evaluer la surcharge en fer</vt:lpstr>
      <vt:lpstr>Diapositive 25</vt:lpstr>
      <vt:lpstr>Apprécier la morphologie du foie</vt:lpstr>
      <vt:lpstr>Diapositive 27</vt:lpstr>
      <vt:lpstr>Diapositive 28</vt:lpstr>
      <vt:lpstr>Apprécier la souplesse du foie</vt:lpstr>
      <vt:lpstr>Diapositive 30</vt:lpstr>
      <vt:lpstr>Apprécier la morphologie du foie</vt:lpstr>
      <vt:lpstr>Diapositive 32</vt:lpstr>
      <vt:lpstr>HEMOCHROMATOSE GENETIQUE</vt:lpstr>
      <vt:lpstr>HEMOCHROMATOSE GENETIQUE</vt:lpstr>
      <vt:lpstr>HEMOCHROMATOSE GENETIQUE</vt:lpstr>
      <vt:lpstr>Diapositive 36</vt:lpstr>
      <vt:lpstr>HEMOCHROMATOSE GENETIQUE</vt:lpstr>
      <vt:lpstr>HEMOCHROMATOSE GENETIQUE</vt:lpstr>
      <vt:lpstr>HEMOCHROMATOSE GENETIQUE</vt:lpstr>
      <vt:lpstr>HEMOCHROMATOSE GENETIQUE</vt:lpstr>
      <vt:lpstr>HEMOCHROMATOSE GENETIQUE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HEMOCHROMATOSE GENETIQUE</dc:title>
  <dc:creator>Benoit Jacquart</dc:creator>
  <cp:lastModifiedBy>Lili Funk</cp:lastModifiedBy>
  <cp:revision>103</cp:revision>
  <dcterms:created xsi:type="dcterms:W3CDTF">2004-06-02T09:33:22Z</dcterms:created>
  <dcterms:modified xsi:type="dcterms:W3CDTF">2018-01-05T16:46:33Z</dcterms:modified>
</cp:coreProperties>
</file>